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3A8F176-DF7E-4C09-B9D4-7E110B46B132}" type="datetimeFigureOut">
              <a:rPr lang="en-US" smtClean="0"/>
              <a:pPr/>
              <a:t>3/31/2014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F26447B-69E5-4F13-A888-A5A847B9A7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Chemical Reactions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Chapter </a:t>
            </a:r>
            <a:r>
              <a:rPr lang="en-US" smtClean="0"/>
              <a:t>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reaction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Atoms of one or more substances are rearranged to form different substances</a:t>
            </a:r>
          </a:p>
          <a:p>
            <a:r>
              <a:rPr lang="en-US" dirty="0" smtClean="0"/>
              <a:t>A chemical change</a:t>
            </a:r>
          </a:p>
          <a:p>
            <a:r>
              <a:rPr lang="en-US" dirty="0" smtClean="0"/>
              <a:t>Indicators of a chemical reaction: temperature change, a color change, formation of a solid, formation of bubbles</a:t>
            </a:r>
          </a:p>
          <a:p>
            <a:r>
              <a:rPr lang="en-US" dirty="0" smtClean="0"/>
              <a:t>Reactant- substance present before a chemical reaction occurs</a:t>
            </a:r>
          </a:p>
          <a:p>
            <a:r>
              <a:rPr lang="en-US" dirty="0" smtClean="0"/>
              <a:t>Product- substance produced, or formed, by a chemical reaction</a:t>
            </a:r>
          </a:p>
          <a:p>
            <a:r>
              <a:rPr lang="en-US" dirty="0" smtClean="0"/>
              <a:t>Word equation- indicates the reactants and products of a chemical reaction using words/names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en-US" dirty="0" smtClean="0"/>
              <a:t>Example: Hydrogen reacts with oxygen to form water</a:t>
            </a:r>
          </a:p>
          <a:p>
            <a:r>
              <a:rPr lang="en-US" dirty="0" smtClean="0"/>
              <a:t>Skeleton (formula) equation- uses chemical formulas, arrow and plus signs to indicate the substances involved in a chemical reaction</a:t>
            </a:r>
          </a:p>
          <a:p>
            <a:pPr lvl="1"/>
            <a:r>
              <a:rPr lang="en-US" dirty="0" smtClean="0"/>
              <a:t>Example: H</a:t>
            </a:r>
            <a:r>
              <a:rPr lang="en-US" baseline="-25000" dirty="0" smtClean="0"/>
              <a:t>2</a:t>
            </a:r>
            <a:r>
              <a:rPr lang="en-US" dirty="0" smtClean="0"/>
              <a:t> + O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H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O</a:t>
            </a:r>
            <a:endParaRPr lang="en-US" dirty="0" smtClean="0"/>
          </a:p>
          <a:p>
            <a:r>
              <a:rPr lang="en-US" dirty="0" smtClean="0"/>
              <a:t>Balanced chemical equation- indicates the state of matter for each substance in an equation, and also shows how the law of conservation of mass is obeyed</a:t>
            </a:r>
          </a:p>
          <a:p>
            <a:pPr lvl="1"/>
            <a:r>
              <a:rPr lang="en-US" dirty="0" smtClean="0"/>
              <a:t>You must have the same number of atoms of each element after the reaction as you had before the reaction</a:t>
            </a:r>
          </a:p>
          <a:p>
            <a:pPr lvl="1"/>
            <a:r>
              <a:rPr lang="en-US" dirty="0" smtClean="0"/>
              <a:t>Example: 2 H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baseline="-25000" dirty="0" smtClean="0"/>
              <a:t>(g)</a:t>
            </a:r>
            <a:r>
              <a:rPr lang="en-US" dirty="0" smtClean="0"/>
              <a:t>+ O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baseline="-25000" dirty="0" smtClean="0"/>
              <a:t>(g) </a:t>
            </a:r>
            <a:r>
              <a:rPr lang="en-US" dirty="0" smtClean="0">
                <a:sym typeface="Wingdings" pitchFamily="2" charset="2"/>
              </a:rPr>
              <a:t> 2 H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O </a:t>
            </a:r>
            <a:r>
              <a:rPr lang="en-US" baseline="-25000" dirty="0" smtClean="0">
                <a:sym typeface="Wingdings" pitchFamily="2" charset="2"/>
              </a:rPr>
              <a:t>(l)</a:t>
            </a:r>
            <a:endParaRPr lang="en-US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Balancing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Write the skeleton equation for the reaction</a:t>
            </a:r>
          </a:p>
          <a:p>
            <a:r>
              <a:rPr lang="en-US" dirty="0" smtClean="0"/>
              <a:t>Count the number of atoms of each element in the reactants</a:t>
            </a:r>
          </a:p>
          <a:p>
            <a:r>
              <a:rPr lang="en-US" dirty="0" smtClean="0"/>
              <a:t>Count the number of atoms of each element in the products</a:t>
            </a:r>
          </a:p>
          <a:p>
            <a:r>
              <a:rPr lang="en-US" dirty="0" smtClean="0"/>
              <a:t>Change coefficients to make the number of atoms of each element equal on both sides of the equation</a:t>
            </a:r>
          </a:p>
          <a:p>
            <a:r>
              <a:rPr lang="en-US" dirty="0" smtClean="0"/>
              <a:t>Make sure the coefficients are simplified</a:t>
            </a:r>
          </a:p>
          <a:p>
            <a:r>
              <a:rPr lang="en-US" dirty="0" smtClean="0"/>
              <a:t>Check your work- multiply from the equation, </a:t>
            </a:r>
            <a:r>
              <a:rPr lang="en-US" smtClean="0"/>
              <a:t>not from </a:t>
            </a:r>
            <a:r>
              <a:rPr lang="en-US" dirty="0" smtClean="0"/>
              <a:t>the count!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Classifying chemical reactions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Synthesis reaction- two or more reactants combine to form ONE PRODUCT</a:t>
            </a:r>
          </a:p>
          <a:p>
            <a:pPr lvl="1"/>
            <a:r>
              <a:rPr lang="en-US" dirty="0" smtClean="0"/>
              <a:t>A + B </a:t>
            </a:r>
            <a:r>
              <a:rPr lang="en-US" dirty="0" smtClean="0">
                <a:sym typeface="Wingdings" pitchFamily="2" charset="2"/>
              </a:rPr>
              <a:t> AB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N</a:t>
            </a:r>
            <a:r>
              <a:rPr lang="en-US" baseline="-25000" dirty="0" smtClean="0">
                <a:sym typeface="Wingdings" pitchFamily="2" charset="2"/>
              </a:rPr>
              <a:t>2 </a:t>
            </a:r>
            <a:r>
              <a:rPr lang="en-US" sz="1200" dirty="0" smtClean="0">
                <a:sym typeface="Wingdings" pitchFamily="2" charset="2"/>
              </a:rPr>
              <a:t>(g)</a:t>
            </a:r>
            <a:r>
              <a:rPr lang="en-US" dirty="0" smtClean="0">
                <a:sym typeface="Wingdings" pitchFamily="2" charset="2"/>
              </a:rPr>
              <a:t> + 3 H</a:t>
            </a:r>
            <a:r>
              <a:rPr lang="en-US" baseline="-25000" dirty="0" smtClean="0">
                <a:sym typeface="Wingdings" pitchFamily="2" charset="2"/>
              </a:rPr>
              <a:t>2 </a:t>
            </a:r>
            <a:r>
              <a:rPr lang="en-US" sz="1200" dirty="0" smtClean="0">
                <a:sym typeface="Wingdings" pitchFamily="2" charset="2"/>
              </a:rPr>
              <a:t>(g)</a:t>
            </a:r>
            <a:r>
              <a:rPr lang="en-US" dirty="0" smtClean="0">
                <a:sym typeface="Wingdings" pitchFamily="2" charset="2"/>
              </a:rPr>
              <a:t>  2 NH</a:t>
            </a:r>
            <a:r>
              <a:rPr lang="en-US" baseline="-25000" dirty="0" smtClean="0">
                <a:sym typeface="Wingdings" pitchFamily="2" charset="2"/>
              </a:rPr>
              <a:t>3 </a:t>
            </a:r>
            <a:r>
              <a:rPr lang="en-US" sz="1200" dirty="0" smtClean="0">
                <a:sym typeface="Wingdings" pitchFamily="2" charset="2"/>
              </a:rPr>
              <a:t>(g)</a:t>
            </a:r>
            <a:endParaRPr lang="en-US" dirty="0" smtClean="0"/>
          </a:p>
          <a:p>
            <a:r>
              <a:rPr lang="en-US" dirty="0" smtClean="0"/>
              <a:t>Combustion reaction- oxygen and another substance combine and energy is released as heat and light</a:t>
            </a:r>
          </a:p>
          <a:p>
            <a:pPr lvl="1"/>
            <a:r>
              <a:rPr lang="en-US" dirty="0" smtClean="0"/>
              <a:t>C </a:t>
            </a:r>
            <a:r>
              <a:rPr lang="en-US" sz="1600" dirty="0" smtClean="0"/>
              <a:t>(s)</a:t>
            </a:r>
            <a:r>
              <a:rPr lang="en-US" dirty="0" smtClean="0"/>
              <a:t> + O</a:t>
            </a:r>
            <a:r>
              <a:rPr lang="en-US" baseline="-25000" dirty="0" smtClean="0"/>
              <a:t>2</a:t>
            </a:r>
            <a:r>
              <a:rPr lang="en-US" dirty="0" smtClean="0"/>
              <a:t> </a:t>
            </a:r>
            <a:r>
              <a:rPr lang="en-US" sz="1600" dirty="0" smtClean="0"/>
              <a:t>(g)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 CO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sz="1600" dirty="0" smtClean="0">
                <a:sym typeface="Wingdings" pitchFamily="2" charset="2"/>
              </a:rPr>
              <a:t>(g)</a:t>
            </a:r>
          </a:p>
          <a:p>
            <a:pPr lvl="1"/>
            <a:r>
              <a:rPr lang="en-US" sz="2400" dirty="0" smtClean="0">
                <a:sym typeface="Wingdings" pitchFamily="2" charset="2"/>
              </a:rPr>
              <a:t>Combustion of hydrocarbon produces water and carbon dioxide</a:t>
            </a:r>
            <a:endParaRPr lang="en-US" sz="2800" dirty="0" smtClean="0">
              <a:sym typeface="Wingdings" pitchFamily="2" charset="2"/>
            </a:endParaRPr>
          </a:p>
          <a:p>
            <a:pPr lvl="1"/>
            <a:r>
              <a:rPr lang="en-US" sz="2400" dirty="0" smtClean="0">
                <a:sym typeface="Wingdings" pitchFamily="2" charset="2"/>
              </a:rPr>
              <a:t>CH</a:t>
            </a:r>
            <a:r>
              <a:rPr lang="en-US" sz="2400" baseline="-25000" dirty="0" smtClean="0">
                <a:sym typeface="Wingdings" pitchFamily="2" charset="2"/>
              </a:rPr>
              <a:t>4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1600" dirty="0" smtClean="0">
                <a:sym typeface="Wingdings" pitchFamily="2" charset="2"/>
              </a:rPr>
              <a:t>(g)</a:t>
            </a:r>
            <a:r>
              <a:rPr lang="en-US" sz="2400" dirty="0" smtClean="0">
                <a:sym typeface="Wingdings" pitchFamily="2" charset="2"/>
              </a:rPr>
              <a:t> + O</a:t>
            </a:r>
            <a:r>
              <a:rPr lang="en-US" sz="2400" baseline="-25000" dirty="0" smtClean="0">
                <a:sym typeface="Wingdings" pitchFamily="2" charset="2"/>
              </a:rPr>
              <a:t>2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1600" dirty="0" smtClean="0">
                <a:sym typeface="Wingdings" pitchFamily="2" charset="2"/>
              </a:rPr>
              <a:t>(g)</a:t>
            </a:r>
            <a:r>
              <a:rPr lang="en-US" sz="2400" dirty="0" smtClean="0">
                <a:sym typeface="Wingdings" pitchFamily="2" charset="2"/>
              </a:rPr>
              <a:t>  H</a:t>
            </a:r>
            <a:r>
              <a:rPr lang="en-US" sz="2400" baseline="-25000" dirty="0" smtClean="0">
                <a:sym typeface="Wingdings" pitchFamily="2" charset="2"/>
              </a:rPr>
              <a:t>2</a:t>
            </a:r>
            <a:r>
              <a:rPr lang="en-US" sz="2400" dirty="0" smtClean="0">
                <a:sym typeface="Wingdings" pitchFamily="2" charset="2"/>
              </a:rPr>
              <a:t>O </a:t>
            </a:r>
            <a:r>
              <a:rPr lang="en-US" sz="1600" dirty="0" smtClean="0">
                <a:sym typeface="Wingdings" pitchFamily="2" charset="2"/>
              </a:rPr>
              <a:t>(g)</a:t>
            </a:r>
            <a:r>
              <a:rPr lang="en-US" sz="2400" dirty="0" smtClean="0">
                <a:sym typeface="Wingdings" pitchFamily="2" charset="2"/>
              </a:rPr>
              <a:t>   + CO</a:t>
            </a:r>
            <a:r>
              <a:rPr lang="en-US" sz="2400" baseline="-25000" dirty="0" smtClean="0">
                <a:sym typeface="Wingdings" pitchFamily="2" charset="2"/>
              </a:rPr>
              <a:t>2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1600" dirty="0" smtClean="0">
                <a:sym typeface="Wingdings" pitchFamily="2" charset="2"/>
              </a:rPr>
              <a:t>(g)</a:t>
            </a: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304800"/>
            <a:ext cx="8229600" cy="5852160"/>
          </a:xfrm>
        </p:spPr>
        <p:txBody>
          <a:bodyPr/>
          <a:lstStyle/>
          <a:p>
            <a:r>
              <a:rPr lang="en-US" dirty="0" smtClean="0"/>
              <a:t>Decomposition reaction- ONE REACTANT breaks down into two or more simpler substances</a:t>
            </a:r>
          </a:p>
          <a:p>
            <a:pPr lvl="1"/>
            <a:r>
              <a:rPr lang="en-US" dirty="0" smtClean="0"/>
              <a:t>AB </a:t>
            </a:r>
            <a:r>
              <a:rPr lang="en-US" dirty="0" smtClean="0">
                <a:sym typeface="Wingdings" pitchFamily="2" charset="2"/>
              </a:rPr>
              <a:t> A + B 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H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O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sz="1600" dirty="0" smtClean="0">
                <a:sym typeface="Wingdings" pitchFamily="2" charset="2"/>
              </a:rPr>
              <a:t>(l)</a:t>
            </a:r>
            <a:r>
              <a:rPr lang="en-US" dirty="0" smtClean="0">
                <a:sym typeface="Wingdings" pitchFamily="2" charset="2"/>
              </a:rPr>
              <a:t>  H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O </a:t>
            </a:r>
            <a:r>
              <a:rPr lang="en-US" sz="1600" dirty="0" smtClean="0">
                <a:sym typeface="Wingdings" pitchFamily="2" charset="2"/>
              </a:rPr>
              <a:t>(l)</a:t>
            </a:r>
            <a:r>
              <a:rPr lang="en-US" dirty="0" smtClean="0">
                <a:sym typeface="Wingdings" pitchFamily="2" charset="2"/>
              </a:rPr>
              <a:t> + O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sz="1600" dirty="0" smtClean="0">
                <a:sym typeface="Wingdings" pitchFamily="2" charset="2"/>
              </a:rPr>
              <a:t>(g)</a:t>
            </a:r>
            <a:endParaRPr lang="en-US" dirty="0" smtClean="0"/>
          </a:p>
          <a:p>
            <a:r>
              <a:rPr lang="en-US" dirty="0" smtClean="0"/>
              <a:t>Replacement reactions- replacement of an element or ion in a compound</a:t>
            </a:r>
          </a:p>
          <a:p>
            <a:pPr lvl="1"/>
            <a:r>
              <a:rPr lang="en-US" dirty="0" smtClean="0"/>
              <a:t>Single replacement- atoms of one element replace the atoms of another element in a  compound</a:t>
            </a:r>
          </a:p>
          <a:p>
            <a:pPr lvl="2"/>
            <a:r>
              <a:rPr lang="en-US" dirty="0" smtClean="0"/>
              <a:t>Start with an element and a compound, end with an element and a compound</a:t>
            </a:r>
          </a:p>
          <a:p>
            <a:pPr lvl="2"/>
            <a:r>
              <a:rPr lang="en-US" dirty="0" smtClean="0"/>
              <a:t>Can be replacing a metal, or replacing a halogen</a:t>
            </a:r>
          </a:p>
          <a:p>
            <a:pPr lvl="2"/>
            <a:r>
              <a:rPr lang="en-US" dirty="0" smtClean="0"/>
              <a:t>A + BX </a:t>
            </a:r>
            <a:r>
              <a:rPr lang="en-US" dirty="0" smtClean="0">
                <a:sym typeface="Wingdings" pitchFamily="2" charset="2"/>
              </a:rPr>
              <a:t> AX + B</a:t>
            </a:r>
          </a:p>
          <a:p>
            <a:pPr lvl="2"/>
            <a:r>
              <a:rPr lang="en-US" dirty="0" smtClean="0">
                <a:sym typeface="Wingdings" pitchFamily="2" charset="2"/>
              </a:rPr>
              <a:t>Ca + ZnCl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 CaCl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+ Zn</a:t>
            </a:r>
          </a:p>
          <a:p>
            <a:pPr lvl="2"/>
            <a:r>
              <a:rPr lang="en-US" dirty="0" smtClean="0">
                <a:sym typeface="Wingdings" pitchFamily="2" charset="2"/>
              </a:rPr>
              <a:t>F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+ 2 </a:t>
            </a:r>
            <a:r>
              <a:rPr lang="en-US" dirty="0" err="1" smtClean="0">
                <a:sym typeface="Wingdings" pitchFamily="2" charset="2"/>
              </a:rPr>
              <a:t>HBr</a:t>
            </a:r>
            <a:r>
              <a:rPr lang="en-US" dirty="0" smtClean="0">
                <a:sym typeface="Wingdings" pitchFamily="2" charset="2"/>
              </a:rPr>
              <a:t>  2 HF + Br</a:t>
            </a:r>
            <a:r>
              <a:rPr lang="en-US" baseline="-25000" dirty="0" smtClean="0">
                <a:sym typeface="Wingdings" pitchFamily="2" charset="2"/>
              </a:rPr>
              <a:t>2</a:t>
            </a:r>
            <a:endParaRPr lang="en-US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Activity series of metals and halogens</a:t>
            </a:r>
          </a:p>
          <a:p>
            <a:pPr lvl="1"/>
            <a:r>
              <a:rPr lang="en-US" dirty="0" smtClean="0"/>
              <a:t>A metal/halogen will only replace a metal/halogen below it on the chart</a:t>
            </a:r>
          </a:p>
          <a:p>
            <a:pPr lvl="1"/>
            <a:r>
              <a:rPr lang="en-US" dirty="0" smtClean="0"/>
              <a:t>Example: copper will replace silver, but it will not replace calcium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Double replacement reaction- involves an exchange of ions between TWO COMPOUNDS</a:t>
            </a:r>
          </a:p>
          <a:p>
            <a:pPr lvl="1"/>
            <a:r>
              <a:rPr lang="en-US" dirty="0" smtClean="0"/>
              <a:t>Often one compound will be a solid, water, or a gas</a:t>
            </a:r>
          </a:p>
          <a:p>
            <a:pPr lvl="1"/>
            <a:r>
              <a:rPr lang="en-US" dirty="0" smtClean="0"/>
              <a:t>AX +  BY </a:t>
            </a:r>
            <a:r>
              <a:rPr lang="en-US" dirty="0" smtClean="0">
                <a:sym typeface="Wingdings" pitchFamily="2" charset="2"/>
              </a:rPr>
              <a:t> AY  +  BX  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2 </a:t>
            </a:r>
            <a:r>
              <a:rPr lang="en-US" dirty="0" err="1" smtClean="0">
                <a:sym typeface="Wingdings" pitchFamily="2" charset="2"/>
              </a:rPr>
              <a:t>NaOH</a:t>
            </a:r>
            <a:r>
              <a:rPr lang="en-US" dirty="0" smtClean="0">
                <a:sym typeface="Wingdings" pitchFamily="2" charset="2"/>
              </a:rPr>
              <a:t>  + CuCl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   2 </a:t>
            </a:r>
            <a:r>
              <a:rPr lang="en-US" dirty="0" err="1" smtClean="0">
                <a:sym typeface="Wingdings" pitchFamily="2" charset="2"/>
              </a:rPr>
              <a:t>NaCl</a:t>
            </a:r>
            <a:r>
              <a:rPr lang="en-US" dirty="0" smtClean="0">
                <a:sym typeface="Wingdings" pitchFamily="2" charset="2"/>
              </a:rPr>
              <a:t> + Cu(OH)</a:t>
            </a:r>
            <a:r>
              <a:rPr lang="en-US" baseline="-25000" dirty="0" smtClean="0">
                <a:sym typeface="Wingdings" pitchFamily="2" charset="2"/>
              </a:rPr>
              <a:t>2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PbSO</a:t>
            </a:r>
            <a:r>
              <a:rPr lang="en-US" baseline="-25000" dirty="0" smtClean="0">
                <a:sym typeface="Wingdings" pitchFamily="2" charset="2"/>
              </a:rPr>
              <a:t>4</a:t>
            </a:r>
            <a:r>
              <a:rPr lang="en-US" dirty="0" smtClean="0">
                <a:sym typeface="Wingdings" pitchFamily="2" charset="2"/>
              </a:rPr>
              <a:t> + 2 NH</a:t>
            </a:r>
            <a:r>
              <a:rPr lang="en-US" baseline="-25000" dirty="0" smtClean="0">
                <a:sym typeface="Wingdings" pitchFamily="2" charset="2"/>
              </a:rPr>
              <a:t>4</a:t>
            </a:r>
            <a:r>
              <a:rPr lang="en-US" dirty="0" smtClean="0">
                <a:sym typeface="Wingdings" pitchFamily="2" charset="2"/>
              </a:rPr>
              <a:t>NO</a:t>
            </a:r>
            <a:r>
              <a:rPr lang="en-US" baseline="-25000" dirty="0" smtClean="0">
                <a:sym typeface="Wingdings" pitchFamily="2" charset="2"/>
              </a:rPr>
              <a:t>3</a:t>
            </a:r>
            <a:r>
              <a:rPr lang="en-US" dirty="0" smtClean="0">
                <a:sym typeface="Wingdings" pitchFamily="2" charset="2"/>
              </a:rPr>
              <a:t>  </a:t>
            </a:r>
            <a:r>
              <a:rPr lang="en-US" dirty="0" err="1" smtClean="0">
                <a:sym typeface="Wingdings" pitchFamily="2" charset="2"/>
              </a:rPr>
              <a:t>Pb</a:t>
            </a:r>
            <a:r>
              <a:rPr lang="en-US" dirty="0" smtClean="0">
                <a:sym typeface="Wingdings" pitchFamily="2" charset="2"/>
              </a:rPr>
              <a:t>(NO</a:t>
            </a:r>
            <a:r>
              <a:rPr lang="en-US" baseline="-25000" dirty="0" smtClean="0">
                <a:sym typeface="Wingdings" pitchFamily="2" charset="2"/>
              </a:rPr>
              <a:t>3</a:t>
            </a:r>
            <a:r>
              <a:rPr lang="en-US" dirty="0" smtClean="0">
                <a:sym typeface="Wingdings" pitchFamily="2" charset="2"/>
              </a:rPr>
              <a:t>)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 + (NH</a:t>
            </a:r>
            <a:r>
              <a:rPr lang="en-US" baseline="-25000" dirty="0" smtClean="0">
                <a:sym typeface="Wingdings" pitchFamily="2" charset="2"/>
              </a:rPr>
              <a:t>4</a:t>
            </a:r>
            <a:r>
              <a:rPr lang="en-US" dirty="0" smtClean="0">
                <a:sym typeface="Wingdings" pitchFamily="2" charset="2"/>
              </a:rPr>
              <a:t>)</a:t>
            </a:r>
            <a:r>
              <a:rPr lang="en-US" baseline="-25000" dirty="0" smtClean="0">
                <a:sym typeface="Wingdings" pitchFamily="2" charset="2"/>
              </a:rPr>
              <a:t>2</a:t>
            </a:r>
            <a:r>
              <a:rPr lang="en-US" dirty="0" smtClean="0">
                <a:sym typeface="Wingdings" pitchFamily="2" charset="2"/>
              </a:rPr>
              <a:t>SO</a:t>
            </a:r>
            <a:r>
              <a:rPr lang="en-US" baseline="-25000" dirty="0" smtClean="0">
                <a:sym typeface="Wingdings" pitchFamily="2" charset="2"/>
              </a:rPr>
              <a:t>4</a:t>
            </a:r>
          </a:p>
          <a:p>
            <a:pPr lvl="1"/>
            <a:endParaRPr lang="en-US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221</TotalTime>
  <Words>520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Bookman Old Style</vt:lpstr>
      <vt:lpstr>Gill Sans MT</vt:lpstr>
      <vt:lpstr>Wingdings</vt:lpstr>
      <vt:lpstr>Wingdings 3</vt:lpstr>
      <vt:lpstr>Origin</vt:lpstr>
      <vt:lpstr>Chemical Reactions</vt:lpstr>
      <vt:lpstr>Chemical reaction</vt:lpstr>
      <vt:lpstr>PowerPoint Presentation</vt:lpstr>
      <vt:lpstr>Balancing Equations</vt:lpstr>
      <vt:lpstr>Classifying chemical reactions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Chemical Reactions</dc:title>
  <dc:creator>jfarris</dc:creator>
  <cp:lastModifiedBy>Jill Farris</cp:lastModifiedBy>
  <cp:revision>24</cp:revision>
  <dcterms:created xsi:type="dcterms:W3CDTF">2011-10-24T15:10:43Z</dcterms:created>
  <dcterms:modified xsi:type="dcterms:W3CDTF">2014-03-31T16:59:17Z</dcterms:modified>
</cp:coreProperties>
</file>